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58" r:id="rId5"/>
    <p:sldId id="259" r:id="rId6"/>
    <p:sldId id="260" r:id="rId7"/>
    <p:sldId id="261" r:id="rId8"/>
    <p:sldId id="262" r:id="rId9"/>
    <p:sldId id="268" r:id="rId10"/>
    <p:sldId id="269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1D4943-F612-9642-20DF-A8A9BC617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F2518A2-52F5-1BE6-8983-4DC8D8DFA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D7DE15E-926F-D6CE-9D37-28D3BBC86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4CACE7-753C-8119-726F-9F8A13F4C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31B750C-2EEC-CD1A-383F-ED59A5CE4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71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6DD993-BDDC-1E72-37F8-3AA0B7488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0BF337C-F54B-6B83-0A16-F8A5222A5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226E4EB-2AAA-C015-5167-CC76A3071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596446-AE46-F4D9-F0B0-3B58B32E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78C8035-64C6-FD04-D52C-2641453A0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918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47801B3-ABF9-A011-B91B-F264F722F3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402C7FF-1344-0828-8270-0178CE156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1F0269B-5545-3902-CEA7-14E85A86A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A22725-0D07-5A7B-69E7-098DF6736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629B72-99E1-F6A5-046B-B65C1F880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25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391341-0BD8-173F-9778-197575278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955FCC-80BE-86B2-8B15-B666FF2BF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89F04E2-1D1A-0357-56A3-DD3D379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52D7FF6-5249-96C3-F8F7-E562B0FD1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F9F23D-316F-5A76-4968-BDC880391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5647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29FF44-6569-011A-E409-137304782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B7D5B5-E693-AA83-9F1E-E93A5B3DB3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257F53-BEA6-04C5-AAD0-B655C4C6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04FD24C-F106-89BA-5A4C-7A6A3D768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29885D-0EAD-C99C-F18C-4AD82CEFA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23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480EAC-0BD3-E387-1924-9435E21CB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E1EDEE-1A79-4668-F7E3-0FB2E99BAD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D530DDB0-0ACE-DE35-AD1E-CE5E4BC7BE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DCFC71E-3086-A82D-05DA-30C00F89D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7E38879-67A1-A390-54B1-CF0C8454E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FA55C93-7BF6-5278-113C-1DAB8EB1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58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AE2214-B9AD-8416-DE7A-B7C2CD625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5A3F73C-8156-78AF-966B-C0A201E62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65DEB13-4C95-EFD2-26EB-0A36E7CF6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DED5562-26E6-DB26-AD9C-F4842E2AF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0ED17BD-E39F-2419-BB86-C07B4A6369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78A42D2F-9E72-F390-C9B2-DD21E8B0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637E934C-5013-B3D7-829A-002B321C1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C9318F5-B846-DC57-1E8D-AF1F33983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0135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58DB47-0E1F-F6DB-A7C4-51151043E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1373CDD-B2E3-B0B0-C0C9-6CA2ED8ED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E099CE5-8D20-2080-C1C8-48A2843D9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8F991A2-CBDF-E446-CEE3-C34978CEE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86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51CB9984-6340-3634-DA9F-AE8C1A2F4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A3C09B69-0F7D-A137-287F-EC06B0B0B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9FEEDA3-D9E6-2197-FCF2-6E739BC2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004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B9B3D86-0425-C23B-6E15-8BFE0A4E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DABA76E-251A-65FB-98B8-2ADC3D9FB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0ACD499-B6A8-C3C0-D8CF-87B2893B39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0749685-A42A-D329-73B3-6A999818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BA55CC3-97AA-A466-9E5A-ACBB41F84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12E35BA-C222-FFB6-E7C0-D1B922D1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32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86CAFD-7B6F-3B37-DD43-E3EE351AE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AF6C6013-6507-B016-0597-2B85D90EC5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C80B217-F536-7FA5-9F6A-D14D4DF62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9349A25-6292-FDA3-B6DF-48B218661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5885855-FC88-7F0B-5430-18C3D1EDE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A3082EF-9E46-7DD2-3613-6BBE2F85B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55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1A4ECCF9-59A6-3435-EB23-C6EC73DE6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FC17F12-CF06-C05D-7F62-3A6A05315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F401C8-A093-1C51-BF11-9B5447C688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C12E7-DCC8-48C7-B5D9-7AF6981FF201}" type="datetimeFigureOut">
              <a:rPr lang="zh-TW" altLang="en-US" smtClean="0"/>
              <a:t>2022/9/21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1296FA-262C-4A69-3096-CE9B26112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2464104-DA72-547F-6A0B-29A7FFA78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DE055E-9FFE-4C9D-85C7-3BC3229AD0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002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9F2DED-78EF-1A0D-2E4A-5A9CAA22E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0788" y="746126"/>
            <a:ext cx="11192435" cy="2019486"/>
          </a:xfrm>
        </p:spPr>
        <p:txBody>
          <a:bodyPr>
            <a:normAutofit/>
          </a:bodyPr>
          <a:lstStyle/>
          <a:p>
            <a:r>
              <a:rPr lang="en-US" altLang="zh-TW" sz="4000" kern="0" dirty="0">
                <a:effectLst/>
                <a:latin typeface="新細明體" panose="02020500000000000000" pitchFamily="18" charset="-120"/>
                <a:ea typeface="新細明體" panose="02020500000000000000" pitchFamily="18" charset="-120"/>
                <a:cs typeface="CMR17"/>
              </a:rPr>
              <a:t>Pricing of Multiple-Event Coupon Paying CAT Bond</a:t>
            </a:r>
            <a:br>
              <a:rPr lang="zh-TW" altLang="zh-TW" sz="4000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</a:br>
            <a:endParaRPr lang="zh-TW" altLang="en-US" sz="400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0E064A6-4E89-8026-DDD2-1FC8CB611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2630" y="3931023"/>
            <a:ext cx="5139018" cy="540311"/>
          </a:xfrm>
        </p:spPr>
        <p:txBody>
          <a:bodyPr/>
          <a:lstStyle/>
          <a:p>
            <a:r>
              <a:rPr lang="en-US" altLang="zh-TW" dirty="0"/>
              <a:t>Author: </a:t>
            </a:r>
            <a:r>
              <a:rPr lang="en-US" altLang="zh-TW" dirty="0" err="1"/>
              <a:t>Ganna,Reshetar</a:t>
            </a:r>
            <a:endParaRPr lang="en-US" altLang="zh-TW" dirty="0"/>
          </a:p>
          <a:p>
            <a:endParaRPr lang="zh-TW" altLang="zh-TW" sz="2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en-US" altLang="zh-TW" sz="2000" kern="0" dirty="0">
              <a:effectLst/>
              <a:latin typeface="CMR10"/>
              <a:ea typeface="新細明體" panose="02020500000000000000" pitchFamily="18" charset="-120"/>
              <a:cs typeface="CMR10"/>
            </a:endParaRPr>
          </a:p>
          <a:p>
            <a:endParaRPr lang="en-US" altLang="zh-TW" sz="2000" kern="0" dirty="0">
              <a:latin typeface="CMR1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zh-TW" sz="2000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3715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1479E6-6907-1BEE-2C24-869248FDF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5872163"/>
          </a:xfrm>
        </p:spPr>
        <p:txBody>
          <a:bodyPr>
            <a:normAutofit/>
          </a:bodyPr>
          <a:lstStyle/>
          <a:p>
            <a:r>
              <a:rPr lang="en-US" altLang="zh-TW" sz="2400" dirty="0"/>
              <a:t>When we talk about coupon paying CAT bond</a:t>
            </a:r>
          </a:p>
          <a:p>
            <a:endParaRPr lang="en-US" altLang="zh-TW" sz="2400" dirty="0"/>
          </a:p>
          <a:p>
            <a:r>
              <a:rPr lang="en-US" altLang="zh-TW" sz="2400" dirty="0"/>
              <a:t>Find a </a:t>
            </a:r>
            <a:r>
              <a:rPr lang="en-US" altLang="zh-TW" sz="2400" dirty="0">
                <a:solidFill>
                  <a:srgbClr val="FF0000"/>
                </a:solidFill>
              </a:rPr>
              <a:t>less responsive behavior </a:t>
            </a:r>
            <a:r>
              <a:rPr lang="en-US" altLang="zh-TW" sz="2400" dirty="0"/>
              <a:t>of the bond’s price to </a:t>
            </a:r>
            <a:r>
              <a:rPr lang="en-US" altLang="zh-TW" sz="2400" dirty="0">
                <a:solidFill>
                  <a:srgbClr val="FF0000"/>
                </a:solidFill>
              </a:rPr>
              <a:t>changes in dependence </a:t>
            </a:r>
            <a:r>
              <a:rPr lang="en-US" altLang="zh-TW" sz="2400" dirty="0"/>
              <a:t>compared to changes in the time to maturity.</a:t>
            </a:r>
          </a:p>
          <a:p>
            <a:endParaRPr lang="en-US" altLang="zh-TW" sz="2400" dirty="0"/>
          </a:p>
          <a:p>
            <a:r>
              <a:rPr lang="en-US" altLang="zh-TW" sz="2400" dirty="0"/>
              <a:t> For a coupon paying CAT bond, the impact of </a:t>
            </a:r>
            <a:r>
              <a:rPr lang="en-US" altLang="zh-TW" sz="2400" dirty="0">
                <a:solidFill>
                  <a:srgbClr val="FF0000"/>
                </a:solidFill>
              </a:rPr>
              <a:t>increase in attachment levels on the bond’s price dominates the effect of extended maturity</a:t>
            </a:r>
            <a:r>
              <a:rPr lang="en-US" altLang="zh-TW" sz="2400" dirty="0"/>
              <a:t>. The opposite result is observed for a zero-coupon CAT bond.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3373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0C74AD-1D08-B505-2977-1F0A8FA0C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435"/>
            <a:ext cx="10515600" cy="59438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zh-TW" sz="2000" kern="0" dirty="0">
              <a:latin typeface="CMR10"/>
              <a:ea typeface="新細明體" panose="02020500000000000000" pitchFamily="18" charset="-120"/>
              <a:cs typeface="CMR10"/>
            </a:endParaRPr>
          </a:p>
          <a:p>
            <a:r>
              <a:rPr lang="en-US" altLang="zh-TW" sz="2400" kern="0" dirty="0">
                <a:latin typeface="CMR10"/>
                <a:ea typeface="新細明體" panose="02020500000000000000" pitchFamily="18" charset="-120"/>
                <a:cs typeface="CMR10"/>
              </a:rPr>
              <a:t>When we talk about </a:t>
            </a:r>
            <a:r>
              <a:rPr lang="en-US" altLang="zh-TW" sz="2400" kern="0" dirty="0">
                <a:effectLst/>
                <a:latin typeface="CMR10"/>
                <a:ea typeface="新細明體" panose="02020500000000000000" pitchFamily="18" charset="-120"/>
                <a:cs typeface="CMR10"/>
              </a:rPr>
              <a:t>terrorism risk, insurers with big natural catastrophe cover are looking to terrorism as a new area to underwrite.</a:t>
            </a:r>
          </a:p>
          <a:p>
            <a:endParaRPr lang="en-US" altLang="zh-TW" sz="2400" kern="0" dirty="0">
              <a:latin typeface="CMR1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altLang="zh-TW" sz="2400" dirty="0"/>
              <a:t>Securitization of terrorism risk in a similar way has become a real challenge , since the inherent </a:t>
            </a:r>
            <a:r>
              <a:rPr lang="en-US" altLang="zh-TW" sz="2400" dirty="0">
                <a:solidFill>
                  <a:srgbClr val="FF0000"/>
                </a:solidFill>
              </a:rPr>
              <a:t>uncertainties</a:t>
            </a:r>
            <a:r>
              <a:rPr lang="en-US" altLang="zh-TW" sz="2400" dirty="0"/>
              <a:t> associated with terrorism risk and consequent </a:t>
            </a:r>
            <a:r>
              <a:rPr lang="en-US" altLang="zh-TW" sz="2400" dirty="0">
                <a:solidFill>
                  <a:srgbClr val="FF0000"/>
                </a:solidFill>
              </a:rPr>
              <a:t>difficulties in modelling </a:t>
            </a:r>
            <a:r>
              <a:rPr lang="en-US" altLang="zh-TW" sz="2400" dirty="0"/>
              <a:t>and </a:t>
            </a:r>
            <a:r>
              <a:rPr lang="en-US" altLang="zh-TW" sz="2400" dirty="0">
                <a:solidFill>
                  <a:srgbClr val="FF0000"/>
                </a:solidFill>
              </a:rPr>
              <a:t>quantification of this risk</a:t>
            </a:r>
            <a:r>
              <a:rPr lang="en-US" altLang="zh-TW" sz="2400" dirty="0"/>
              <a:t>.</a:t>
            </a:r>
          </a:p>
          <a:p>
            <a:endParaRPr lang="en-US" altLang="zh-TW" sz="2400" kern="0" dirty="0">
              <a:latin typeface="CMR10"/>
              <a:cs typeface="CMR10"/>
            </a:endParaRPr>
          </a:p>
          <a:p>
            <a:r>
              <a:rPr lang="en-US" altLang="zh-TW" sz="2400" kern="0" dirty="0">
                <a:latin typeface="CMR10"/>
                <a:cs typeface="CMR10"/>
              </a:rPr>
              <a:t> Develop a framework for pricing of a multiple-event</a:t>
            </a:r>
            <a:r>
              <a:rPr lang="en-US" altLang="zh-TW" sz="24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zh-TW" sz="2400" kern="0" dirty="0">
                <a:latin typeface="CMR10"/>
                <a:cs typeface="CMR10"/>
              </a:rPr>
              <a:t>coupon paying CAT bond.</a:t>
            </a:r>
          </a:p>
          <a:p>
            <a:endParaRPr lang="en-US" altLang="zh-TW" sz="2400" kern="0" dirty="0">
              <a:latin typeface="CMR10"/>
              <a:cs typeface="CMR10"/>
            </a:endParaRPr>
          </a:p>
          <a:p>
            <a:r>
              <a:rPr lang="en-US" altLang="zh-TW" sz="2400" kern="0" dirty="0">
                <a:latin typeface="CMR10"/>
                <a:cs typeface="CMR10"/>
              </a:rPr>
              <a:t>The model is the first to address theoretical issues of pricing of an insurance-linked security that derives its value based </a:t>
            </a:r>
            <a:r>
              <a:rPr lang="en-US" altLang="zh-TW" sz="2400" kern="0" dirty="0">
                <a:solidFill>
                  <a:srgbClr val="FF0000"/>
                </a:solidFill>
                <a:latin typeface="CMR10"/>
                <a:cs typeface="CMR10"/>
              </a:rPr>
              <a:t>on two underlying processes</a:t>
            </a:r>
            <a:r>
              <a:rPr lang="en-US" altLang="zh-TW" sz="2400" kern="0" dirty="0">
                <a:latin typeface="CMR10"/>
                <a:cs typeface="CMR10"/>
              </a:rPr>
              <a:t>: </a:t>
            </a:r>
            <a:r>
              <a:rPr lang="en-US" altLang="zh-TW" sz="2400" kern="0" dirty="0">
                <a:solidFill>
                  <a:srgbClr val="FF0000"/>
                </a:solidFill>
                <a:latin typeface="CMR10"/>
                <a:cs typeface="CMR10"/>
              </a:rPr>
              <a:t>catastrophic insured property losses </a:t>
            </a:r>
            <a:r>
              <a:rPr lang="en-US" altLang="zh-TW" sz="2400" kern="0" dirty="0">
                <a:latin typeface="CMR10"/>
                <a:cs typeface="CMR10"/>
              </a:rPr>
              <a:t>and </a:t>
            </a:r>
            <a:r>
              <a:rPr lang="en-US" altLang="zh-TW" sz="2400" kern="0" dirty="0">
                <a:solidFill>
                  <a:srgbClr val="FF0000"/>
                </a:solidFill>
                <a:latin typeface="CMR10"/>
                <a:cs typeface="CMR10"/>
              </a:rPr>
              <a:t>catastrophic mortality</a:t>
            </a:r>
            <a:r>
              <a:rPr lang="en-US" altLang="zh-TW" sz="2400" kern="0" dirty="0">
                <a:latin typeface="CMR10"/>
                <a:cs typeface="CMR10"/>
              </a:rPr>
              <a:t>.</a:t>
            </a:r>
          </a:p>
          <a:p>
            <a:endParaRPr lang="zh-TW" altLang="zh-TW" sz="24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altLang="zh-TW" sz="2400" kern="0" dirty="0">
                <a:latin typeface="CMR10"/>
                <a:cs typeface="CMR10"/>
              </a:rPr>
              <a:t>The </a:t>
            </a:r>
            <a:r>
              <a:rPr lang="en-US" altLang="zh-TW" sz="2400" kern="0" dirty="0">
                <a:solidFill>
                  <a:srgbClr val="FF0000"/>
                </a:solidFill>
                <a:latin typeface="CMR10"/>
                <a:cs typeface="CMR10"/>
              </a:rPr>
              <a:t>first</a:t>
            </a:r>
            <a:r>
              <a:rPr lang="en-US" altLang="zh-TW" sz="2400" kern="0" dirty="0">
                <a:latin typeface="CMR10"/>
                <a:cs typeface="CMR10"/>
              </a:rPr>
              <a:t> study that develops a CAT bond with a </a:t>
            </a:r>
            <a:r>
              <a:rPr lang="en-US" altLang="zh-TW" sz="2400" kern="0" dirty="0">
                <a:solidFill>
                  <a:srgbClr val="FF0000"/>
                </a:solidFill>
                <a:latin typeface="CMR10"/>
                <a:cs typeface="CMR10"/>
              </a:rPr>
              <a:t>multiple-event structure</a:t>
            </a:r>
            <a:r>
              <a:rPr lang="en-US" altLang="zh-TW" sz="2400" kern="0" dirty="0">
                <a:latin typeface="CMR10"/>
                <a:cs typeface="CMR10"/>
              </a:rPr>
              <a:t>.</a:t>
            </a:r>
          </a:p>
          <a:p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62855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B52E14-ACD8-423D-FE3C-584D40C6D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12376"/>
            <a:ext cx="11210365" cy="5764587"/>
          </a:xfrm>
        </p:spPr>
        <p:txBody>
          <a:bodyPr/>
          <a:lstStyle/>
          <a:p>
            <a:r>
              <a:rPr lang="en-US" altLang="zh-TW" dirty="0"/>
              <a:t>The author implements theoretical pricing of a multiple-event CAT bond in </a:t>
            </a:r>
            <a:r>
              <a:rPr lang="en-US" altLang="zh-TW" dirty="0">
                <a:solidFill>
                  <a:srgbClr val="FF0000"/>
                </a:solidFill>
              </a:rPr>
              <a:t>incomplete </a:t>
            </a:r>
            <a:r>
              <a:rPr lang="en-US" altLang="zh-TW" dirty="0"/>
              <a:t>market setting using a </a:t>
            </a:r>
            <a:r>
              <a:rPr lang="en-US" altLang="zh-TW" dirty="0">
                <a:solidFill>
                  <a:srgbClr val="FF0000"/>
                </a:solidFill>
              </a:rPr>
              <a:t>representative agent pricing model</a:t>
            </a:r>
            <a:r>
              <a:rPr lang="en-US" altLang="zh-TW" dirty="0"/>
              <a:t>.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/>
              <a:t>The payoffs on the bond are linked to two types of underlying processes: catastrophic property losses and catastrophic mortality.</a:t>
            </a:r>
          </a:p>
          <a:p>
            <a:endParaRPr lang="en-US" altLang="zh-TW" dirty="0"/>
          </a:p>
          <a:p>
            <a:r>
              <a:rPr lang="en-US" altLang="zh-TW" dirty="0"/>
              <a:t>Along with natural catastrophes and man-made disasters, the model views terrorism risk as one of the main exposure risks that may effect the cash flows of the bond.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6264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78BFC4-4437-BE56-0608-770E55C07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51012"/>
            <a:ext cx="11084859" cy="5925951"/>
          </a:xfrm>
        </p:spPr>
        <p:txBody>
          <a:bodyPr/>
          <a:lstStyle/>
          <a:p>
            <a:r>
              <a:rPr lang="en-US" altLang="zh-TW" dirty="0"/>
              <a:t>The model:</a:t>
            </a:r>
          </a:p>
          <a:p>
            <a:r>
              <a:rPr lang="en-US" altLang="zh-TW" dirty="0"/>
              <a:t>Focus on </a:t>
            </a:r>
            <a:r>
              <a:rPr lang="en-US" altLang="zh-TW" dirty="0">
                <a:solidFill>
                  <a:srgbClr val="FF0000"/>
                </a:solidFill>
              </a:rPr>
              <a:t>catastrophic property losses </a:t>
            </a:r>
            <a:r>
              <a:rPr lang="en-US" altLang="zh-TW" dirty="0"/>
              <a:t>and on </a:t>
            </a:r>
            <a:r>
              <a:rPr lang="en-US" altLang="zh-TW" dirty="0">
                <a:solidFill>
                  <a:srgbClr val="FF0000"/>
                </a:solidFill>
              </a:rPr>
              <a:t>catastrophic mortality</a:t>
            </a:r>
            <a:r>
              <a:rPr lang="en-US" altLang="zh-TW" dirty="0"/>
              <a:t>.</a:t>
            </a:r>
          </a:p>
          <a:p>
            <a:endParaRPr lang="en-US" altLang="zh-TW" dirty="0"/>
          </a:p>
          <a:p>
            <a:r>
              <a:rPr lang="en-US" altLang="zh-TW" dirty="0"/>
              <a:t>The cash flows of the bond are linked to two types of triggering events</a:t>
            </a:r>
          </a:p>
          <a:p>
            <a:endParaRPr lang="en-US" altLang="zh-TW" dirty="0"/>
          </a:p>
          <a:p>
            <a:r>
              <a:rPr lang="en-US" altLang="zh-TW" dirty="0"/>
              <a:t>The first type of event is associated with </a:t>
            </a:r>
            <a:r>
              <a:rPr lang="en-US" altLang="zh-TW" dirty="0">
                <a:solidFill>
                  <a:srgbClr val="FF0000"/>
                </a:solidFill>
              </a:rPr>
              <a:t>either catastrophic property damage or catastrophic mortality </a:t>
            </a:r>
            <a:r>
              <a:rPr lang="en-US" altLang="zh-TW" dirty="0"/>
              <a:t>that is above a corresponding attachment level.</a:t>
            </a:r>
          </a:p>
          <a:p>
            <a:endParaRPr lang="en-US" altLang="zh-TW" dirty="0"/>
          </a:p>
          <a:p>
            <a:r>
              <a:rPr lang="en-US" altLang="zh-TW" dirty="0"/>
              <a:t>The second type of event is when </a:t>
            </a:r>
            <a:r>
              <a:rPr lang="en-US" altLang="zh-TW" dirty="0">
                <a:solidFill>
                  <a:srgbClr val="FF0000"/>
                </a:solidFill>
              </a:rPr>
              <a:t>both</a:t>
            </a:r>
            <a:r>
              <a:rPr lang="en-US" altLang="zh-TW" dirty="0"/>
              <a:t> catastrophic property losses and deaths are above their respective attachment levels.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7121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FBA5BA6-8E07-4EC0-9297-1DA67845F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322729"/>
            <a:ext cx="11353800" cy="5890092"/>
          </a:xfrm>
        </p:spPr>
        <p:txBody>
          <a:bodyPr/>
          <a:lstStyle/>
          <a:p>
            <a:r>
              <a:rPr lang="en-US" altLang="zh-TW" dirty="0"/>
              <a:t>The CAT bond is a </a:t>
            </a:r>
            <a:r>
              <a:rPr lang="en-US" altLang="zh-TW" dirty="0">
                <a:solidFill>
                  <a:srgbClr val="FF0000"/>
                </a:solidFill>
              </a:rPr>
              <a:t>coupon-paying instrument</a:t>
            </a:r>
            <a:r>
              <a:rPr lang="en-US" altLang="zh-TW" dirty="0"/>
              <a:t>. Investors </a:t>
            </a:r>
            <a:r>
              <a:rPr lang="en-US" altLang="zh-TW" dirty="0">
                <a:solidFill>
                  <a:srgbClr val="FF0000"/>
                </a:solidFill>
              </a:rPr>
              <a:t>lose their coupon payments</a:t>
            </a:r>
            <a:r>
              <a:rPr lang="en-US" altLang="zh-TW" dirty="0"/>
              <a:t> when </a:t>
            </a:r>
            <a:r>
              <a:rPr lang="en-US" altLang="zh-TW" dirty="0">
                <a:solidFill>
                  <a:srgbClr val="FF0000"/>
                </a:solidFill>
              </a:rPr>
              <a:t>one of the two triggering events </a:t>
            </a:r>
            <a:r>
              <a:rPr lang="en-US" altLang="zh-TW" dirty="0"/>
              <a:t>happens. The principal is fully at risk if </a:t>
            </a:r>
            <a:r>
              <a:rPr lang="en-US" altLang="zh-TW" dirty="0">
                <a:solidFill>
                  <a:srgbClr val="FF0000"/>
                </a:solidFill>
              </a:rPr>
              <a:t>both</a:t>
            </a:r>
            <a:r>
              <a:rPr lang="en-US" altLang="zh-TW" dirty="0"/>
              <a:t> triggering events occur.</a:t>
            </a:r>
          </a:p>
          <a:p>
            <a:endParaRPr lang="en-US" altLang="zh-TW" dirty="0"/>
          </a:p>
          <a:p>
            <a:r>
              <a:rPr lang="en-US" altLang="zh-TW" dirty="0"/>
              <a:t>Assume that evaluation of the incurred catastrophe property losses and the number of deaths respectively is implemented by </a:t>
            </a:r>
            <a:r>
              <a:rPr lang="en-US" altLang="zh-TW" dirty="0">
                <a:solidFill>
                  <a:srgbClr val="FF0000"/>
                </a:solidFill>
              </a:rPr>
              <a:t>outside institutions.</a:t>
            </a:r>
          </a:p>
          <a:p>
            <a:endParaRPr lang="en-US" altLang="zh-TW" dirty="0">
              <a:solidFill>
                <a:srgbClr val="FF0000"/>
              </a:solidFill>
            </a:endParaRPr>
          </a:p>
          <a:p>
            <a:endParaRPr lang="en-US" altLang="zh-TW" dirty="0"/>
          </a:p>
          <a:p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16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2F36287-05FF-FF57-FD22-BF580186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2734"/>
          </a:xfrm>
        </p:spPr>
        <p:txBody>
          <a:bodyPr>
            <a:normAutofit fontScale="90000"/>
          </a:bodyPr>
          <a:lstStyle/>
          <a:p>
            <a:r>
              <a:rPr lang="en-US" altLang="zh-TW" dirty="0"/>
              <a:t>Assumptions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AEEF9AB-3301-7113-077C-EE06A59316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32329"/>
                <a:ext cx="11353800" cy="5244634"/>
              </a:xfrm>
            </p:spPr>
            <p:txBody>
              <a:bodyPr>
                <a:normAutofit/>
              </a:bodyPr>
              <a:lstStyle/>
              <a:p>
                <a:r>
                  <a:rPr lang="en-US" altLang="zh-TW" sz="2000" dirty="0"/>
                  <a:t>We consider a coupon paying bond with maturity T years. The face value of the bond is F and coupon payments Ct are paid annually at times t = 1, 2, . . . , T.</a:t>
                </a:r>
              </a:p>
              <a:p>
                <a:endParaRPr lang="en-US" altLang="zh-TW" sz="2000" dirty="0"/>
              </a:p>
              <a:p>
                <a:r>
                  <a:rPr lang="en-US" altLang="zh-TW" sz="2000" dirty="0"/>
                  <a:t>The potential total daily loss amounts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p>
                  </m:oMath>
                </a14:m>
                <a:r>
                  <a:rPr lang="en-US" altLang="zh-TW" sz="2000" dirty="0"/>
                  <a:t>=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bSup>
                  </m:oMath>
                </a14:m>
                <a:r>
                  <a:rPr lang="en-US" altLang="zh-TW" sz="2000" dirty="0"/>
                  <a:t> )0≤t≤T are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non-negative random variables </a:t>
                </a:r>
                <a:r>
                  <a:rPr lang="en-US" altLang="zh-TW" sz="2000" dirty="0"/>
                  <a:t>that follow some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altLang="zh-TW" sz="2000" dirty="0"/>
                  <a:t>. The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aggregate property loss process </a:t>
                </a:r>
                <a:r>
                  <a:rPr lang="en-US" altLang="zh-TW" sz="2000" dirty="0"/>
                  <a:t>up to time t is given as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𝐴𝐿</m:t>
                        </m:r>
                      </m:sup>
                    </m:sSubSup>
                  </m:oMath>
                </a14:m>
                <a:r>
                  <a:rPr lang="en-US" altLang="zh-TW" sz="2000" dirty="0"/>
                  <a:t>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  <m:e>
                        <m:sSubSup>
                          <m:sSubSup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en-US" altLang="zh-TW" sz="2000" dirty="0"/>
                  <a:t> , t ∈ [0,T].</a:t>
                </a:r>
              </a:p>
              <a:p>
                <a:endParaRPr lang="en-US" altLang="zh-TW" sz="2000" dirty="0"/>
              </a:p>
              <a:p>
                <a:r>
                  <a:rPr lang="en-US" altLang="zh-TW" sz="2000" dirty="0"/>
                  <a:t>The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potential number of deaths per day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p>
                  </m:oMath>
                </a14:m>
                <a:r>
                  <a:rPr lang="en-US" altLang="zh-TW" sz="2000" dirty="0"/>
                  <a:t>=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altLang="zh-TW" sz="2000" dirty="0"/>
                  <a:t> )0≤t≤T are random variables follow some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altLang="zh-TW" sz="2000" dirty="0"/>
                  <a:t>.</a:t>
                </a:r>
              </a:p>
              <a:p>
                <a:endParaRPr lang="en-US" altLang="zh-TW" sz="2000" dirty="0"/>
              </a:p>
              <a:p>
                <a:r>
                  <a:rPr lang="en-US" altLang="zh-TW" sz="2000" dirty="0"/>
                  <a:t>The daily property losses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bSup>
                  </m:oMath>
                </a14:m>
                <a:r>
                  <a:rPr lang="en-US" altLang="zh-TW" sz="2000" dirty="0"/>
                  <a:t> and daily deaths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altLang="zh-TW" sz="2000" dirty="0"/>
                  <a:t> may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be dependent</a:t>
                </a:r>
                <a:r>
                  <a:rPr lang="en-US" altLang="zh-TW" sz="2000" dirty="0"/>
                  <a:t>. We denote the dependence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coefficient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TW" sz="2000" dirty="0" smtClean="0">
                            <a:solidFill>
                              <a:srgbClr val="FF0000"/>
                            </a:solidFill>
                          </a:rPr>
                          <m:t>τ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𝐿𝐷</m:t>
                        </m:r>
                      </m:sub>
                    </m:sSub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.</a:t>
                </a:r>
                <a:endParaRPr lang="en-US" altLang="zh-TW" sz="2000" dirty="0"/>
              </a:p>
              <a:p>
                <a:r>
                  <a:rPr lang="en-US" altLang="zh-TW" sz="2000" dirty="0"/>
                  <a:t>The initial value of the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attachment point is set at time t = 0 and equal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TW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𝐴𝑃</m:t>
                        </m:r>
                      </m:sub>
                    </m:sSub>
                  </m:oMath>
                </a14:m>
                <a:r>
                  <a:rPr lang="en-US" altLang="zh-TW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TW" sz="2000" dirty="0"/>
                  <a:t>. The initial value </a:t>
                </a:r>
                <a:r>
                  <a:rPr lang="en-US" altLang="zh-TW" sz="2000" dirty="0">
                    <a:solidFill>
                      <a:srgbClr val="FF0000"/>
                    </a:solidFill>
                  </a:rPr>
                  <a:t>has to be changed </a:t>
                </a:r>
                <a:r>
                  <a:rPr lang="en-US" altLang="zh-TW" sz="2000" dirty="0"/>
                  <a:t>at the beginning of each year during the life of the bond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𝐴𝑃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bSup>
                  </m:oMath>
                </a14:m>
                <a:r>
                  <a:rPr lang="en-US" altLang="zh-TW" sz="2000" dirty="0"/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20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  <m:sup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  <m:e>
                        <m:sSubSup>
                          <m:sSubSupPr>
                            <m:ctrlPr>
                              <a:rPr lang="en-US" altLang="zh-TW" sz="200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p>
                        </m:sSubSup>
                        <m:r>
                          <a:rPr lang="en-US" altLang="zh-TW" sz="2000" b="0" i="1" dirty="0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p>
                            <m:r>
                              <a:rPr lang="en-US" altLang="zh-TW" sz="2000" b="0" i="1" dirty="0" smtClean="0">
                                <a:latin typeface="Cambria Math" panose="02040503050406030204" pitchFamily="18" charset="0"/>
                              </a:rPr>
                              <m:t>𝐴𝑃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altLang="zh-TW" sz="2000" dirty="0"/>
                  <a:t>, t = 1, 2, . . . , T, 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sSub>
                          <m:sSub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𝐴𝑃</m:t>
                            </m:r>
                          </m:e>
                          <m:sub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p>
                    </m:sSubSup>
                  </m:oMath>
                </a14:m>
                <a:r>
                  <a:rPr lang="en-US" altLang="zh-TW" sz="2000" dirty="0"/>
                  <a:t> is the value of attachment point set for year t.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8AEEF9AB-3301-7113-077C-EE06A59316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32329"/>
                <a:ext cx="11353800" cy="5244634"/>
              </a:xfrm>
              <a:blipFill>
                <a:blip r:embed="rId2"/>
                <a:stretch>
                  <a:fillRect l="-483" t="-127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8308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5A7319C-2E71-D423-50FE-615EAFCEE9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51012"/>
                <a:ext cx="10515600" cy="5925951"/>
              </a:xfrm>
            </p:spPr>
            <p:txBody>
              <a:bodyPr/>
              <a:lstStyle/>
              <a:p>
                <a:r>
                  <a:rPr lang="en-US" altLang="zh-TW" dirty="0"/>
                  <a:t>The attachment point for deaths is defined as a threshold number of deaths per day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𝐴𝑃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p>
                    </m:sSubSup>
                  </m:oMath>
                </a14:m>
                <a:r>
                  <a:rPr lang="en-US" altLang="zh-TW" dirty="0"/>
                  <a:t> . It stays at this level for the whole life of the bond.</a:t>
                </a:r>
              </a:p>
              <a:p>
                <a:endParaRPr lang="en-US" altLang="zh-TW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95A7319C-2E71-D423-50FE-615EAFCEE9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51012"/>
                <a:ext cx="10515600" cy="5925951"/>
              </a:xfrm>
              <a:blipFill>
                <a:blip r:embed="rId2"/>
                <a:stretch>
                  <a:fillRect l="-1043" t="-1646" r="-58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圖片 4">
            <a:extLst>
              <a:ext uri="{FF2B5EF4-FFF2-40B4-BE49-F238E27FC236}">
                <a16:creationId xmlns:a16="http://schemas.microsoft.com/office/drawing/2014/main" id="{8F37C35E-E5A2-9B83-B09F-DB25AFAD05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2648" y="2167778"/>
            <a:ext cx="8591550" cy="356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020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4E4086E1-1C46-01A5-96AE-2D3575855E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4643" y="812100"/>
            <a:ext cx="9873229" cy="2513806"/>
          </a:xfr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3234C3A1-2CF8-1CA1-596A-90D59DC549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857" y="3994337"/>
            <a:ext cx="1021080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012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4419771-E4BC-87C5-FD2A-E3C71B776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33082"/>
            <a:ext cx="11165541" cy="5943881"/>
          </a:xfrm>
        </p:spPr>
        <p:txBody>
          <a:bodyPr>
            <a:normAutofit fontScale="92500"/>
          </a:bodyPr>
          <a:lstStyle/>
          <a:p>
            <a:r>
              <a:rPr lang="en-US" altLang="zh-TW" dirty="0"/>
              <a:t>Conclusion:</a:t>
            </a:r>
          </a:p>
          <a:p>
            <a:r>
              <a:rPr lang="en-US" altLang="zh-TW" sz="2400" dirty="0"/>
              <a:t>It provides a </a:t>
            </a:r>
            <a:r>
              <a:rPr lang="en-US" altLang="zh-TW" sz="2400" dirty="0">
                <a:solidFill>
                  <a:srgbClr val="FF0000"/>
                </a:solidFill>
              </a:rPr>
              <a:t>numerical evaluation </a:t>
            </a:r>
            <a:r>
              <a:rPr lang="en-US" altLang="zh-TW" sz="2400" dirty="0"/>
              <a:t>of the price of the bond under consideration. Authors implement </a:t>
            </a:r>
            <a:r>
              <a:rPr lang="en-US" altLang="zh-TW" sz="2400" dirty="0">
                <a:solidFill>
                  <a:srgbClr val="FF0000"/>
                </a:solidFill>
              </a:rPr>
              <a:t>Monte Carlo simulations </a:t>
            </a:r>
            <a:r>
              <a:rPr lang="en-US" altLang="zh-TW" sz="2400" dirty="0"/>
              <a:t>of the bond price using </a:t>
            </a:r>
            <a:r>
              <a:rPr lang="en-US" altLang="zh-TW" sz="2400" dirty="0">
                <a:solidFill>
                  <a:srgbClr val="FF0000"/>
                </a:solidFill>
              </a:rPr>
              <a:t>the UK catastrophe data provided by Swiss Re</a:t>
            </a:r>
            <a:r>
              <a:rPr lang="en-US" altLang="zh-TW" sz="2400" dirty="0"/>
              <a:t>. </a:t>
            </a:r>
          </a:p>
          <a:p>
            <a:endParaRPr lang="en-US" altLang="zh-TW" sz="2400" dirty="0"/>
          </a:p>
          <a:p>
            <a:r>
              <a:rPr lang="en-US" altLang="zh-TW" sz="2400" dirty="0"/>
              <a:t>Considering different catastrophe scenarios and compute corresponding prices of </a:t>
            </a:r>
            <a:r>
              <a:rPr lang="en-US" altLang="zh-TW" sz="2400" dirty="0">
                <a:solidFill>
                  <a:srgbClr val="FF0000"/>
                </a:solidFill>
              </a:rPr>
              <a:t>coupon-paying</a:t>
            </a:r>
            <a:r>
              <a:rPr lang="en-US" altLang="zh-TW" sz="2400" dirty="0"/>
              <a:t> and </a:t>
            </a:r>
            <a:r>
              <a:rPr lang="en-US" altLang="zh-TW" sz="2400" dirty="0">
                <a:solidFill>
                  <a:srgbClr val="FF0000"/>
                </a:solidFill>
              </a:rPr>
              <a:t>zero-coupon</a:t>
            </a:r>
            <a:r>
              <a:rPr lang="en-US" altLang="zh-TW" sz="2400" dirty="0"/>
              <a:t> CAT bonds.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 price of the bond has a </a:t>
            </a:r>
            <a:r>
              <a:rPr lang="en-US" altLang="zh-TW" sz="2400" dirty="0">
                <a:solidFill>
                  <a:srgbClr val="FF0000"/>
                </a:solidFill>
              </a:rPr>
              <a:t>direct relationship with threshold levels</a:t>
            </a:r>
            <a:r>
              <a:rPr lang="en-US" altLang="zh-TW" sz="2400" dirty="0"/>
              <a:t>, but an </a:t>
            </a:r>
            <a:r>
              <a:rPr lang="en-US" altLang="zh-TW" sz="2400" dirty="0">
                <a:solidFill>
                  <a:srgbClr val="FF0000"/>
                </a:solidFill>
              </a:rPr>
              <a:t>inverse relationship with stronger positive dependence </a:t>
            </a:r>
            <a:r>
              <a:rPr lang="en-US" altLang="zh-TW" sz="2400" dirty="0"/>
              <a:t>between losses and deaths.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There is an </a:t>
            </a:r>
            <a:r>
              <a:rPr lang="en-US" altLang="zh-TW" sz="2400" dirty="0">
                <a:solidFill>
                  <a:srgbClr val="FF0000"/>
                </a:solidFill>
              </a:rPr>
              <a:t>inverse relationship </a:t>
            </a:r>
            <a:r>
              <a:rPr lang="en-US" altLang="zh-TW" sz="2400" dirty="0"/>
              <a:t>between the price of the bond and its time to expiration.</a:t>
            </a:r>
          </a:p>
          <a:p>
            <a:endParaRPr lang="en-US" altLang="zh-TW" sz="2400" dirty="0"/>
          </a:p>
          <a:p>
            <a:r>
              <a:rPr lang="en-US" altLang="zh-TW" sz="2400" dirty="0"/>
              <a:t>This relationship always works for a zero-coupon catastrophe bond, </a:t>
            </a:r>
            <a:r>
              <a:rPr lang="en-US" altLang="zh-TW" sz="2400" dirty="0">
                <a:solidFill>
                  <a:srgbClr val="FF0000"/>
                </a:solidFill>
              </a:rPr>
              <a:t>it may not always hold </a:t>
            </a:r>
            <a:r>
              <a:rPr lang="en-US" altLang="zh-TW" sz="2400" dirty="0"/>
              <a:t>when a bond pays coupons.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06588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3641</TotalTime>
  <Words>741</Words>
  <Application>Microsoft Office PowerPoint</Application>
  <PresentationFormat>寬螢幕</PresentationFormat>
  <Paragraphs>57</Paragraphs>
  <Slides>10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CMR10</vt:lpstr>
      <vt:lpstr>新細明體</vt:lpstr>
      <vt:lpstr>Arial</vt:lpstr>
      <vt:lpstr>Calibri</vt:lpstr>
      <vt:lpstr>Calibri Light</vt:lpstr>
      <vt:lpstr>Cambria Math</vt:lpstr>
      <vt:lpstr>Office 佈景主題</vt:lpstr>
      <vt:lpstr>Pricing of Multiple-Event Coupon Paying CAT Bond </vt:lpstr>
      <vt:lpstr>PowerPoint 簡報</vt:lpstr>
      <vt:lpstr>PowerPoint 簡報</vt:lpstr>
      <vt:lpstr>PowerPoint 簡報</vt:lpstr>
      <vt:lpstr>PowerPoint 簡報</vt:lpstr>
      <vt:lpstr>Assumptions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Pricing of Multiple-Event Coupon Paying CAT Bond </dc:title>
  <dc:creator>Lucas Yu</dc:creator>
  <cp:lastModifiedBy>Lucas Yu</cp:lastModifiedBy>
  <cp:revision>12</cp:revision>
  <dcterms:created xsi:type="dcterms:W3CDTF">2022-09-18T14:30:41Z</dcterms:created>
  <dcterms:modified xsi:type="dcterms:W3CDTF">2022-09-21T03:25:13Z</dcterms:modified>
</cp:coreProperties>
</file>